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365" r:id="rId2"/>
    <p:sldId id="1491" r:id="rId3"/>
    <p:sldId id="1492" r:id="rId4"/>
    <p:sldId id="1496" r:id="rId5"/>
    <p:sldId id="1493" r:id="rId6"/>
    <p:sldId id="1494" r:id="rId7"/>
    <p:sldId id="1497" r:id="rId8"/>
    <p:sldId id="1498" r:id="rId9"/>
    <p:sldId id="1499" r:id="rId10"/>
    <p:sldId id="1500" r:id="rId11"/>
    <p:sldId id="1502" r:id="rId12"/>
    <p:sldId id="1501" r:id="rId13"/>
    <p:sldId id="1454" r:id="rId14"/>
  </p:sldIdLst>
  <p:sldSz cx="9144000" cy="6858000" type="screen4x3"/>
  <p:notesSz cx="6662738" cy="98329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Impact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333333"/>
    <a:srgbClr val="EAEAEA"/>
    <a:srgbClr val="DDDDDD"/>
    <a:srgbClr val="9999FF"/>
    <a:srgbClr val="FFFF00"/>
    <a:srgbClr val="FE30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7" autoAdjust="0"/>
    <p:restoredTop sz="97751" autoAdjust="0"/>
  </p:normalViewPr>
  <p:slideViewPr>
    <p:cSldViewPr>
      <p:cViewPr varScale="1">
        <p:scale>
          <a:sx n="68" d="100"/>
          <a:sy n="68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60" y="-90"/>
      </p:cViewPr>
      <p:guideLst>
        <p:guide orient="horz" pos="3097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F4EC05-6564-42A9-8D6E-80398071CEEB}" type="doc">
      <dgm:prSet loTypeId="urn:microsoft.com/office/officeart/2005/8/layout/vList2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B6189C74-C3B2-4541-915C-608209892FEA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项目亮点</a:t>
          </a:r>
        </a:p>
      </dgm:t>
    </dgm:pt>
    <dgm:pt modelId="{89DA2B3B-1866-41F8-A519-D130F4CDC4D5}" type="parTrans" cxnId="{2049A3AD-A61E-4B9E-B8FF-DCD199B94021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BE7F5ADF-1551-4D43-AACF-6A851871C55B}" type="sibTrans" cxnId="{2049A3AD-A61E-4B9E-B8FF-DCD199B94021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7BF7C9F3-A4D2-4AB7-AA4A-EB3D3A68A69C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团队介绍</a:t>
          </a:r>
        </a:p>
      </dgm:t>
    </dgm:pt>
    <dgm:pt modelId="{48A2C168-38AB-4671-88F9-98CDA2C1716A}" type="parTrans" cxnId="{8BDEBAD5-273B-4028-9FEC-561A2C31EDBB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14F0168B-A91F-4AF8-B198-DDA7495A66DD}" type="sibTrans" cxnId="{8BDEBAD5-273B-4028-9FEC-561A2C31EDBB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07222475-42E1-4969-BE08-D33F46DC05F2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市场分析</a:t>
          </a:r>
          <a:endParaRPr lang="en-US" altLang="zh-CN" sz="2400" b="1" dirty="0">
            <a:latin typeface="黑体" pitchFamily="49" charset="-122"/>
            <a:ea typeface="黑体" pitchFamily="49" charset="-122"/>
          </a:endParaRPr>
        </a:p>
      </dgm:t>
    </dgm:pt>
    <dgm:pt modelId="{15F2F70D-9B96-42AF-A10B-B9F42904701D}" type="parTrans" cxnId="{9FBC5CB6-9C28-413D-8796-30F54C81A52E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E9EF5A77-624F-487C-B89E-59C51C6532FC}" type="sibTrans" cxnId="{9FBC5CB6-9C28-413D-8796-30F54C81A52E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61D485BC-3025-4EF5-B6D1-EDAFA5F80866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产品与服务</a:t>
          </a:r>
        </a:p>
      </dgm:t>
    </dgm:pt>
    <dgm:pt modelId="{2FAB86A6-68BD-4C08-B1A7-414F2DA333E7}" type="parTrans" cxnId="{B34C1733-EA24-43ED-93A6-6DFD5708B00A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4446CE3D-5902-4DB1-BF26-7413266FD8FE}" type="sibTrans" cxnId="{B34C1733-EA24-43ED-93A6-6DFD5708B00A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4F17CBD2-185F-44DD-A377-36CE4E947415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商业模式</a:t>
          </a:r>
        </a:p>
      </dgm:t>
    </dgm:pt>
    <dgm:pt modelId="{428AD98D-78BD-45E6-A3AD-24018614EA61}" type="parTrans" cxnId="{652415DB-065D-4E52-9229-33574345894B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B145D3D9-DC7C-4146-9AA5-50339237350D}" type="sibTrans" cxnId="{652415DB-065D-4E52-9229-33574345894B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E24851D8-94FD-488C-AFB0-52F749BA3DDE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竞争分析</a:t>
          </a:r>
          <a:endParaRPr lang="en-US" altLang="zh-CN" sz="2400" b="1" dirty="0">
            <a:latin typeface="黑体" pitchFamily="49" charset="-122"/>
            <a:ea typeface="黑体" pitchFamily="49" charset="-122"/>
          </a:endParaRPr>
        </a:p>
      </dgm:t>
    </dgm:pt>
    <dgm:pt modelId="{B953F449-61B7-4270-9E82-AD3AE6DF7120}" type="parTrans" cxnId="{4D66F832-F8CE-4A5A-8815-492B38F453E2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B251CB4D-156F-4DBF-8A4C-9AEFE2C7B58F}" type="sibTrans" cxnId="{4D66F832-F8CE-4A5A-8815-492B38F453E2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B2BF784E-3B2A-40C8-BE6D-00324F17A587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运营状况</a:t>
          </a:r>
          <a:endParaRPr lang="en-US" altLang="zh-CN" sz="2400" b="1" dirty="0">
            <a:latin typeface="黑体" pitchFamily="49" charset="-122"/>
            <a:ea typeface="黑体" pitchFamily="49" charset="-122"/>
          </a:endParaRPr>
        </a:p>
      </dgm:t>
    </dgm:pt>
    <dgm:pt modelId="{E081996E-034E-4AE7-809C-FE61BF1FF75E}" type="parTrans" cxnId="{910E07E4-7AFF-4D43-9B9B-5D34FE35A34C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1A45ACD0-FB8F-4636-AB06-6D5A6FAAB5D6}" type="sibTrans" cxnId="{910E07E4-7AFF-4D43-9B9B-5D34FE35A34C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AFAEFAE1-41FC-4A81-806A-19B16AD479A7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业务规划</a:t>
          </a:r>
          <a:endParaRPr lang="en-US" altLang="zh-CN" sz="2400" b="1" dirty="0">
            <a:latin typeface="黑体" pitchFamily="49" charset="-122"/>
            <a:ea typeface="黑体" pitchFamily="49" charset="-122"/>
          </a:endParaRPr>
        </a:p>
      </dgm:t>
    </dgm:pt>
    <dgm:pt modelId="{961F2F59-E244-46DD-B7AB-CCA1B4D053AB}" type="parTrans" cxnId="{C3807253-1D54-4FD3-938F-5AF1DDD70144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7E9D41C5-5C56-4D23-94A6-7FF44966839F}" type="sibTrans" cxnId="{C3807253-1D54-4FD3-938F-5AF1DDD70144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C171F4F9-4B05-4090-B4EC-2C4898CD0CB5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融资计划</a:t>
          </a:r>
          <a:endParaRPr lang="en-US" altLang="zh-CN" sz="2400" b="1" dirty="0">
            <a:latin typeface="黑体" pitchFamily="49" charset="-122"/>
            <a:ea typeface="黑体" pitchFamily="49" charset="-122"/>
          </a:endParaRPr>
        </a:p>
      </dgm:t>
    </dgm:pt>
    <dgm:pt modelId="{CE126A6A-3995-4BD2-82C7-93BEA2C63FD4}" type="parTrans" cxnId="{2C601960-03B8-4FB0-B2FE-69F1F36866C6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A8B5B76F-DE4A-4F7A-90DB-80EB008DA0AC}" type="sibTrans" cxnId="{2C601960-03B8-4FB0-B2FE-69F1F36866C6}">
      <dgm:prSet/>
      <dgm:spPr/>
      <dgm:t>
        <a:bodyPr/>
        <a:lstStyle/>
        <a:p>
          <a:pPr algn="ctr"/>
          <a:endParaRPr lang="zh-CN" altLang="en-US" sz="2400" b="1">
            <a:latin typeface="黑体" pitchFamily="49" charset="-122"/>
            <a:ea typeface="黑体" pitchFamily="49" charset="-122"/>
          </a:endParaRPr>
        </a:p>
      </dgm:t>
    </dgm:pt>
    <dgm:pt modelId="{6431DD43-FA62-4417-95FB-9F2438E48DAC}">
      <dgm:prSet phldrT="[文本]" custT="1"/>
      <dgm:spPr/>
      <dgm:t>
        <a:bodyPr/>
        <a:lstStyle/>
        <a:p>
          <a:pPr algn="ctr"/>
          <a:r>
            <a:rPr lang="zh-CN" altLang="en-US" sz="2400" b="1" dirty="0">
              <a:latin typeface="黑体" pitchFamily="49" charset="-122"/>
              <a:ea typeface="黑体" pitchFamily="49" charset="-122"/>
            </a:rPr>
            <a:t>预测及里程碑</a:t>
          </a:r>
          <a:endParaRPr lang="en-US" altLang="zh-CN" sz="2400" b="1" dirty="0">
            <a:latin typeface="黑体" pitchFamily="49" charset="-122"/>
            <a:ea typeface="黑体" pitchFamily="49" charset="-122"/>
          </a:endParaRPr>
        </a:p>
      </dgm:t>
    </dgm:pt>
    <dgm:pt modelId="{FD91F238-9629-41B4-B0D2-6CCE700D524A}" type="parTrans" cxnId="{AABD1552-C0EA-4DE7-AECC-C0F5EAC49E94}">
      <dgm:prSet/>
      <dgm:spPr/>
      <dgm:t>
        <a:bodyPr/>
        <a:lstStyle/>
        <a:p>
          <a:endParaRPr lang="zh-CN" altLang="en-US" sz="2400"/>
        </a:p>
      </dgm:t>
    </dgm:pt>
    <dgm:pt modelId="{1BF89B08-C6CB-4F78-93A2-BD0891C3DC87}" type="sibTrans" cxnId="{AABD1552-C0EA-4DE7-AECC-C0F5EAC49E94}">
      <dgm:prSet/>
      <dgm:spPr/>
      <dgm:t>
        <a:bodyPr/>
        <a:lstStyle/>
        <a:p>
          <a:endParaRPr lang="zh-CN" altLang="en-US" sz="2400"/>
        </a:p>
      </dgm:t>
    </dgm:pt>
    <dgm:pt modelId="{17BC65EF-A11D-4F4C-8F1B-3CE5D41C6306}" type="pres">
      <dgm:prSet presAssocID="{8AF4EC05-6564-42A9-8D6E-80398071CEEB}" presName="linear" presStyleCnt="0">
        <dgm:presLayoutVars>
          <dgm:animLvl val="lvl"/>
          <dgm:resizeHandles val="exact"/>
        </dgm:presLayoutVars>
      </dgm:prSet>
      <dgm:spPr/>
    </dgm:pt>
    <dgm:pt modelId="{7060CF21-E2BF-40A8-A296-5264F7A878A2}" type="pres">
      <dgm:prSet presAssocID="{B6189C74-C3B2-4541-915C-608209892FEA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F6300642-14F9-4E31-847F-279AE26C9AC3}" type="pres">
      <dgm:prSet presAssocID="{BE7F5ADF-1551-4D43-AACF-6A851871C55B}" presName="spacer" presStyleCnt="0"/>
      <dgm:spPr/>
    </dgm:pt>
    <dgm:pt modelId="{39F42A04-A719-4848-B6C3-CABDAB2DC57E}" type="pres">
      <dgm:prSet presAssocID="{7BF7C9F3-A4D2-4AB7-AA4A-EB3D3A68A69C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C47680B1-FD65-4DE5-87B7-E5CCB832B826}" type="pres">
      <dgm:prSet presAssocID="{14F0168B-A91F-4AF8-B198-DDA7495A66DD}" presName="spacer" presStyleCnt="0"/>
      <dgm:spPr/>
    </dgm:pt>
    <dgm:pt modelId="{4F4099D2-B753-4D29-86FD-229C287D314E}" type="pres">
      <dgm:prSet presAssocID="{61D485BC-3025-4EF5-B6D1-EDAFA5F80866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91ED639A-28E1-49CF-AD61-1345310F252A}" type="pres">
      <dgm:prSet presAssocID="{4446CE3D-5902-4DB1-BF26-7413266FD8FE}" presName="spacer" presStyleCnt="0"/>
      <dgm:spPr/>
    </dgm:pt>
    <dgm:pt modelId="{AEA29EF1-28C6-461D-BAF5-7B45F1D1A0E3}" type="pres">
      <dgm:prSet presAssocID="{4F17CBD2-185F-44DD-A377-36CE4E947415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81DCE389-3C32-4FD0-9114-021A4C9751EE}" type="pres">
      <dgm:prSet presAssocID="{B145D3D9-DC7C-4146-9AA5-50339237350D}" presName="spacer" presStyleCnt="0"/>
      <dgm:spPr/>
    </dgm:pt>
    <dgm:pt modelId="{316A2E97-E1D2-4F07-8ECF-CAC7DC79CECC}" type="pres">
      <dgm:prSet presAssocID="{07222475-42E1-4969-BE08-D33F46DC05F2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7A9EC524-C055-4656-A2B9-E33A9050EB2F}" type="pres">
      <dgm:prSet presAssocID="{E9EF5A77-624F-487C-B89E-59C51C6532FC}" presName="spacer" presStyleCnt="0"/>
      <dgm:spPr/>
    </dgm:pt>
    <dgm:pt modelId="{87FC8B0F-AFEC-4D85-AD4C-0034F11FAFCC}" type="pres">
      <dgm:prSet presAssocID="{E24851D8-94FD-488C-AFB0-52F749BA3DDE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A02C7267-355D-46E6-8AD4-DDF9BEEFCE30}" type="pres">
      <dgm:prSet presAssocID="{B251CB4D-156F-4DBF-8A4C-9AEFE2C7B58F}" presName="spacer" presStyleCnt="0"/>
      <dgm:spPr/>
    </dgm:pt>
    <dgm:pt modelId="{9BAD969D-5BF0-4BA6-B39D-AE6E94132E82}" type="pres">
      <dgm:prSet presAssocID="{B2BF784E-3B2A-40C8-BE6D-00324F17A587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090D1C11-AA24-4DDB-BBB3-4FBDEA8CC0F2}" type="pres">
      <dgm:prSet presAssocID="{1A45ACD0-FB8F-4636-AB06-6D5A6FAAB5D6}" presName="spacer" presStyleCnt="0"/>
      <dgm:spPr/>
    </dgm:pt>
    <dgm:pt modelId="{1B9A6C21-65C8-4A8D-B919-E605E2A006C2}" type="pres">
      <dgm:prSet presAssocID="{AFAEFAE1-41FC-4A81-806A-19B16AD479A7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41FC007E-0FB8-481A-9D61-90BEBA38A11D}" type="pres">
      <dgm:prSet presAssocID="{7E9D41C5-5C56-4D23-94A6-7FF44966839F}" presName="spacer" presStyleCnt="0"/>
      <dgm:spPr/>
    </dgm:pt>
    <dgm:pt modelId="{3324E9CC-F881-4C17-9E67-60DB3F261034}" type="pres">
      <dgm:prSet presAssocID="{6431DD43-FA62-4417-95FB-9F2438E48DAC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3E15931E-667C-49C5-853B-B5E0DDA1EC38}" type="pres">
      <dgm:prSet presAssocID="{1BF89B08-C6CB-4F78-93A2-BD0891C3DC87}" presName="spacer" presStyleCnt="0"/>
      <dgm:spPr/>
    </dgm:pt>
    <dgm:pt modelId="{EF8F3E52-F16F-441E-B7F7-B9AB59D9C5FC}" type="pres">
      <dgm:prSet presAssocID="{C171F4F9-4B05-4090-B4EC-2C4898CD0CB5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B0404331-3622-478F-861B-879DD60B3EAC}" type="presOf" srcId="{6431DD43-FA62-4417-95FB-9F2438E48DAC}" destId="{3324E9CC-F881-4C17-9E67-60DB3F261034}" srcOrd="0" destOrd="0" presId="urn:microsoft.com/office/officeart/2005/8/layout/vList2"/>
    <dgm:cxn modelId="{4D66F832-F8CE-4A5A-8815-492B38F453E2}" srcId="{8AF4EC05-6564-42A9-8D6E-80398071CEEB}" destId="{E24851D8-94FD-488C-AFB0-52F749BA3DDE}" srcOrd="5" destOrd="0" parTransId="{B953F449-61B7-4270-9E82-AD3AE6DF7120}" sibTransId="{B251CB4D-156F-4DBF-8A4C-9AEFE2C7B58F}"/>
    <dgm:cxn modelId="{B34C1733-EA24-43ED-93A6-6DFD5708B00A}" srcId="{8AF4EC05-6564-42A9-8D6E-80398071CEEB}" destId="{61D485BC-3025-4EF5-B6D1-EDAFA5F80866}" srcOrd="2" destOrd="0" parTransId="{2FAB86A6-68BD-4C08-B1A7-414F2DA333E7}" sibTransId="{4446CE3D-5902-4DB1-BF26-7413266FD8FE}"/>
    <dgm:cxn modelId="{2C601960-03B8-4FB0-B2FE-69F1F36866C6}" srcId="{8AF4EC05-6564-42A9-8D6E-80398071CEEB}" destId="{C171F4F9-4B05-4090-B4EC-2C4898CD0CB5}" srcOrd="9" destOrd="0" parTransId="{CE126A6A-3995-4BD2-82C7-93BEA2C63FD4}" sibTransId="{A8B5B76F-DE4A-4F7A-90DB-80EB008DA0AC}"/>
    <dgm:cxn modelId="{AABD1552-C0EA-4DE7-AECC-C0F5EAC49E94}" srcId="{8AF4EC05-6564-42A9-8D6E-80398071CEEB}" destId="{6431DD43-FA62-4417-95FB-9F2438E48DAC}" srcOrd="8" destOrd="0" parTransId="{FD91F238-9629-41B4-B0D2-6CCE700D524A}" sibTransId="{1BF89B08-C6CB-4F78-93A2-BD0891C3DC87}"/>
    <dgm:cxn modelId="{C3807253-1D54-4FD3-938F-5AF1DDD70144}" srcId="{8AF4EC05-6564-42A9-8D6E-80398071CEEB}" destId="{AFAEFAE1-41FC-4A81-806A-19B16AD479A7}" srcOrd="7" destOrd="0" parTransId="{961F2F59-E244-46DD-B7AB-CCA1B4D053AB}" sibTransId="{7E9D41C5-5C56-4D23-94A6-7FF44966839F}"/>
    <dgm:cxn modelId="{8A34B07D-9FBE-4303-9156-309DEDE4575C}" type="presOf" srcId="{AFAEFAE1-41FC-4A81-806A-19B16AD479A7}" destId="{1B9A6C21-65C8-4A8D-B919-E605E2A006C2}" srcOrd="0" destOrd="0" presId="urn:microsoft.com/office/officeart/2005/8/layout/vList2"/>
    <dgm:cxn modelId="{0E488E84-42C3-42CE-95EE-DDC2A0F05CB7}" type="presOf" srcId="{07222475-42E1-4969-BE08-D33F46DC05F2}" destId="{316A2E97-E1D2-4F07-8ECF-CAC7DC79CECC}" srcOrd="0" destOrd="0" presId="urn:microsoft.com/office/officeart/2005/8/layout/vList2"/>
    <dgm:cxn modelId="{F6088D85-1EF8-4EF7-84A2-B6C54C494DF0}" type="presOf" srcId="{8AF4EC05-6564-42A9-8D6E-80398071CEEB}" destId="{17BC65EF-A11D-4F4C-8F1B-3CE5D41C6306}" srcOrd="0" destOrd="0" presId="urn:microsoft.com/office/officeart/2005/8/layout/vList2"/>
    <dgm:cxn modelId="{DDB6488C-59AC-4682-AFD9-0DCDD777FE28}" type="presOf" srcId="{B6189C74-C3B2-4541-915C-608209892FEA}" destId="{7060CF21-E2BF-40A8-A296-5264F7A878A2}" srcOrd="0" destOrd="0" presId="urn:microsoft.com/office/officeart/2005/8/layout/vList2"/>
    <dgm:cxn modelId="{B7C82591-5F3C-4A77-9351-522BD2DC0BDD}" type="presOf" srcId="{C171F4F9-4B05-4090-B4EC-2C4898CD0CB5}" destId="{EF8F3E52-F16F-441E-B7F7-B9AB59D9C5FC}" srcOrd="0" destOrd="0" presId="urn:microsoft.com/office/officeart/2005/8/layout/vList2"/>
    <dgm:cxn modelId="{C448089D-BB91-44A1-A484-85CDE6A3BA50}" type="presOf" srcId="{7BF7C9F3-A4D2-4AB7-AA4A-EB3D3A68A69C}" destId="{39F42A04-A719-4848-B6C3-CABDAB2DC57E}" srcOrd="0" destOrd="0" presId="urn:microsoft.com/office/officeart/2005/8/layout/vList2"/>
    <dgm:cxn modelId="{2049A3AD-A61E-4B9E-B8FF-DCD199B94021}" srcId="{8AF4EC05-6564-42A9-8D6E-80398071CEEB}" destId="{B6189C74-C3B2-4541-915C-608209892FEA}" srcOrd="0" destOrd="0" parTransId="{89DA2B3B-1866-41F8-A519-D130F4CDC4D5}" sibTransId="{BE7F5ADF-1551-4D43-AACF-6A851871C55B}"/>
    <dgm:cxn modelId="{9FBC5CB6-9C28-413D-8796-30F54C81A52E}" srcId="{8AF4EC05-6564-42A9-8D6E-80398071CEEB}" destId="{07222475-42E1-4969-BE08-D33F46DC05F2}" srcOrd="4" destOrd="0" parTransId="{15F2F70D-9B96-42AF-A10B-B9F42904701D}" sibTransId="{E9EF5A77-624F-487C-B89E-59C51C6532FC}"/>
    <dgm:cxn modelId="{890D1ABF-387F-4755-9C7A-F5A706C71EE8}" type="presOf" srcId="{E24851D8-94FD-488C-AFB0-52F749BA3DDE}" destId="{87FC8B0F-AFEC-4D85-AD4C-0034F11FAFCC}" srcOrd="0" destOrd="0" presId="urn:microsoft.com/office/officeart/2005/8/layout/vList2"/>
    <dgm:cxn modelId="{8CBC26D0-F022-4780-8147-ADA155CD8E3C}" type="presOf" srcId="{4F17CBD2-185F-44DD-A377-36CE4E947415}" destId="{AEA29EF1-28C6-461D-BAF5-7B45F1D1A0E3}" srcOrd="0" destOrd="0" presId="urn:microsoft.com/office/officeart/2005/8/layout/vList2"/>
    <dgm:cxn modelId="{8BDEBAD5-273B-4028-9FEC-561A2C31EDBB}" srcId="{8AF4EC05-6564-42A9-8D6E-80398071CEEB}" destId="{7BF7C9F3-A4D2-4AB7-AA4A-EB3D3A68A69C}" srcOrd="1" destOrd="0" parTransId="{48A2C168-38AB-4671-88F9-98CDA2C1716A}" sibTransId="{14F0168B-A91F-4AF8-B198-DDA7495A66DD}"/>
    <dgm:cxn modelId="{652415DB-065D-4E52-9229-33574345894B}" srcId="{8AF4EC05-6564-42A9-8D6E-80398071CEEB}" destId="{4F17CBD2-185F-44DD-A377-36CE4E947415}" srcOrd="3" destOrd="0" parTransId="{428AD98D-78BD-45E6-A3AD-24018614EA61}" sibTransId="{B145D3D9-DC7C-4146-9AA5-50339237350D}"/>
    <dgm:cxn modelId="{910E07E4-7AFF-4D43-9B9B-5D34FE35A34C}" srcId="{8AF4EC05-6564-42A9-8D6E-80398071CEEB}" destId="{B2BF784E-3B2A-40C8-BE6D-00324F17A587}" srcOrd="6" destOrd="0" parTransId="{E081996E-034E-4AE7-809C-FE61BF1FF75E}" sibTransId="{1A45ACD0-FB8F-4636-AB06-6D5A6FAAB5D6}"/>
    <dgm:cxn modelId="{7F1A5DEA-FA10-4EEB-911C-C5BF714FC969}" type="presOf" srcId="{61D485BC-3025-4EF5-B6D1-EDAFA5F80866}" destId="{4F4099D2-B753-4D29-86FD-229C287D314E}" srcOrd="0" destOrd="0" presId="urn:microsoft.com/office/officeart/2005/8/layout/vList2"/>
    <dgm:cxn modelId="{2210A5EB-357B-446E-95E6-A7FAB0ACC01D}" type="presOf" srcId="{B2BF784E-3B2A-40C8-BE6D-00324F17A587}" destId="{9BAD969D-5BF0-4BA6-B39D-AE6E94132E82}" srcOrd="0" destOrd="0" presId="urn:microsoft.com/office/officeart/2005/8/layout/vList2"/>
    <dgm:cxn modelId="{C6960567-CDA7-4E79-BDAE-E4B49124BC69}" type="presParOf" srcId="{17BC65EF-A11D-4F4C-8F1B-3CE5D41C6306}" destId="{7060CF21-E2BF-40A8-A296-5264F7A878A2}" srcOrd="0" destOrd="0" presId="urn:microsoft.com/office/officeart/2005/8/layout/vList2"/>
    <dgm:cxn modelId="{D12908EC-F1C8-40E8-AA0D-5280763C0416}" type="presParOf" srcId="{17BC65EF-A11D-4F4C-8F1B-3CE5D41C6306}" destId="{F6300642-14F9-4E31-847F-279AE26C9AC3}" srcOrd="1" destOrd="0" presId="urn:microsoft.com/office/officeart/2005/8/layout/vList2"/>
    <dgm:cxn modelId="{3AF6DC8B-A70C-45E5-8A34-48C26CEBED35}" type="presParOf" srcId="{17BC65EF-A11D-4F4C-8F1B-3CE5D41C6306}" destId="{39F42A04-A719-4848-B6C3-CABDAB2DC57E}" srcOrd="2" destOrd="0" presId="urn:microsoft.com/office/officeart/2005/8/layout/vList2"/>
    <dgm:cxn modelId="{2C588E4D-5713-43D4-8D67-4448FB4B2BD3}" type="presParOf" srcId="{17BC65EF-A11D-4F4C-8F1B-3CE5D41C6306}" destId="{C47680B1-FD65-4DE5-87B7-E5CCB832B826}" srcOrd="3" destOrd="0" presId="urn:microsoft.com/office/officeart/2005/8/layout/vList2"/>
    <dgm:cxn modelId="{30D6EA03-2E8A-4B23-A9CD-684CB4071B8C}" type="presParOf" srcId="{17BC65EF-A11D-4F4C-8F1B-3CE5D41C6306}" destId="{4F4099D2-B753-4D29-86FD-229C287D314E}" srcOrd="4" destOrd="0" presId="urn:microsoft.com/office/officeart/2005/8/layout/vList2"/>
    <dgm:cxn modelId="{BFC7B84D-6164-47F8-B65F-A4F0435A4142}" type="presParOf" srcId="{17BC65EF-A11D-4F4C-8F1B-3CE5D41C6306}" destId="{91ED639A-28E1-49CF-AD61-1345310F252A}" srcOrd="5" destOrd="0" presId="urn:microsoft.com/office/officeart/2005/8/layout/vList2"/>
    <dgm:cxn modelId="{40C2F1AD-1F64-4DBE-80CF-82517009CD03}" type="presParOf" srcId="{17BC65EF-A11D-4F4C-8F1B-3CE5D41C6306}" destId="{AEA29EF1-28C6-461D-BAF5-7B45F1D1A0E3}" srcOrd="6" destOrd="0" presId="urn:microsoft.com/office/officeart/2005/8/layout/vList2"/>
    <dgm:cxn modelId="{6860F9B3-3686-4066-9944-54DDB0BADE67}" type="presParOf" srcId="{17BC65EF-A11D-4F4C-8F1B-3CE5D41C6306}" destId="{81DCE389-3C32-4FD0-9114-021A4C9751EE}" srcOrd="7" destOrd="0" presId="urn:microsoft.com/office/officeart/2005/8/layout/vList2"/>
    <dgm:cxn modelId="{075983F7-5149-4BF7-946D-FFF0A299C0D8}" type="presParOf" srcId="{17BC65EF-A11D-4F4C-8F1B-3CE5D41C6306}" destId="{316A2E97-E1D2-4F07-8ECF-CAC7DC79CECC}" srcOrd="8" destOrd="0" presId="urn:microsoft.com/office/officeart/2005/8/layout/vList2"/>
    <dgm:cxn modelId="{56E1AEE9-AAE8-4DEF-BB36-070D3CAC0160}" type="presParOf" srcId="{17BC65EF-A11D-4F4C-8F1B-3CE5D41C6306}" destId="{7A9EC524-C055-4656-A2B9-E33A9050EB2F}" srcOrd="9" destOrd="0" presId="urn:microsoft.com/office/officeart/2005/8/layout/vList2"/>
    <dgm:cxn modelId="{3729F311-DCDE-4F9B-AE9F-6736DBB1A855}" type="presParOf" srcId="{17BC65EF-A11D-4F4C-8F1B-3CE5D41C6306}" destId="{87FC8B0F-AFEC-4D85-AD4C-0034F11FAFCC}" srcOrd="10" destOrd="0" presId="urn:microsoft.com/office/officeart/2005/8/layout/vList2"/>
    <dgm:cxn modelId="{35E4D9FA-EA77-4E5C-84D6-C32F68A33728}" type="presParOf" srcId="{17BC65EF-A11D-4F4C-8F1B-3CE5D41C6306}" destId="{A02C7267-355D-46E6-8AD4-DDF9BEEFCE30}" srcOrd="11" destOrd="0" presId="urn:microsoft.com/office/officeart/2005/8/layout/vList2"/>
    <dgm:cxn modelId="{E705BE98-601E-4B0A-8563-1C71A12C84B8}" type="presParOf" srcId="{17BC65EF-A11D-4F4C-8F1B-3CE5D41C6306}" destId="{9BAD969D-5BF0-4BA6-B39D-AE6E94132E82}" srcOrd="12" destOrd="0" presId="urn:microsoft.com/office/officeart/2005/8/layout/vList2"/>
    <dgm:cxn modelId="{14ADE239-98BC-4381-B641-3FCC5A4D42D0}" type="presParOf" srcId="{17BC65EF-A11D-4F4C-8F1B-3CE5D41C6306}" destId="{090D1C11-AA24-4DDB-BBB3-4FBDEA8CC0F2}" srcOrd="13" destOrd="0" presId="urn:microsoft.com/office/officeart/2005/8/layout/vList2"/>
    <dgm:cxn modelId="{AB24DF49-2627-4EB4-8AF7-17D9F776DF7E}" type="presParOf" srcId="{17BC65EF-A11D-4F4C-8F1B-3CE5D41C6306}" destId="{1B9A6C21-65C8-4A8D-B919-E605E2A006C2}" srcOrd="14" destOrd="0" presId="urn:microsoft.com/office/officeart/2005/8/layout/vList2"/>
    <dgm:cxn modelId="{3051346A-0F2C-437F-A409-5DD1799C346E}" type="presParOf" srcId="{17BC65EF-A11D-4F4C-8F1B-3CE5D41C6306}" destId="{41FC007E-0FB8-481A-9D61-90BEBA38A11D}" srcOrd="15" destOrd="0" presId="urn:microsoft.com/office/officeart/2005/8/layout/vList2"/>
    <dgm:cxn modelId="{5926FC2A-1358-4FAF-B113-B46656E0FCCF}" type="presParOf" srcId="{17BC65EF-A11D-4F4C-8F1B-3CE5D41C6306}" destId="{3324E9CC-F881-4C17-9E67-60DB3F261034}" srcOrd="16" destOrd="0" presId="urn:microsoft.com/office/officeart/2005/8/layout/vList2"/>
    <dgm:cxn modelId="{92D8F45E-C7FA-45F0-8A97-CDD1ED4A457F}" type="presParOf" srcId="{17BC65EF-A11D-4F4C-8F1B-3CE5D41C6306}" destId="{3E15931E-667C-49C5-853B-B5E0DDA1EC38}" srcOrd="17" destOrd="0" presId="urn:microsoft.com/office/officeart/2005/8/layout/vList2"/>
    <dgm:cxn modelId="{F4D113FA-D7F9-4155-9739-482284CFDE8E}" type="presParOf" srcId="{17BC65EF-A11D-4F4C-8F1B-3CE5D41C6306}" destId="{EF8F3E52-F16F-441E-B7F7-B9AB59D9C5FC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60CF21-E2BF-40A8-A296-5264F7A878A2}">
      <dsp:nvSpPr>
        <dsp:cNvPr id="0" name=""/>
        <dsp:cNvSpPr/>
      </dsp:nvSpPr>
      <dsp:spPr>
        <a:xfrm>
          <a:off x="0" y="1470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项目亮点</a:t>
          </a:r>
        </a:p>
      </dsp:txBody>
      <dsp:txXfrm>
        <a:off x="26219" y="27689"/>
        <a:ext cx="4412058" cy="484665"/>
      </dsp:txXfrm>
    </dsp:sp>
    <dsp:sp modelId="{39F42A04-A719-4848-B6C3-CABDAB2DC57E}">
      <dsp:nvSpPr>
        <dsp:cNvPr id="0" name=""/>
        <dsp:cNvSpPr/>
      </dsp:nvSpPr>
      <dsp:spPr>
        <a:xfrm>
          <a:off x="0" y="551285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团队介绍</a:t>
          </a:r>
        </a:p>
      </dsp:txBody>
      <dsp:txXfrm>
        <a:off x="26219" y="577504"/>
        <a:ext cx="4412058" cy="484665"/>
      </dsp:txXfrm>
    </dsp:sp>
    <dsp:sp modelId="{4F4099D2-B753-4D29-86FD-229C287D314E}">
      <dsp:nvSpPr>
        <dsp:cNvPr id="0" name=""/>
        <dsp:cNvSpPr/>
      </dsp:nvSpPr>
      <dsp:spPr>
        <a:xfrm>
          <a:off x="0" y="1101101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产品与服务</a:t>
          </a:r>
        </a:p>
      </dsp:txBody>
      <dsp:txXfrm>
        <a:off x="26219" y="1127320"/>
        <a:ext cx="4412058" cy="484665"/>
      </dsp:txXfrm>
    </dsp:sp>
    <dsp:sp modelId="{AEA29EF1-28C6-461D-BAF5-7B45F1D1A0E3}">
      <dsp:nvSpPr>
        <dsp:cNvPr id="0" name=""/>
        <dsp:cNvSpPr/>
      </dsp:nvSpPr>
      <dsp:spPr>
        <a:xfrm>
          <a:off x="0" y="1650916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商业模式</a:t>
          </a:r>
        </a:p>
      </dsp:txBody>
      <dsp:txXfrm>
        <a:off x="26219" y="1677135"/>
        <a:ext cx="4412058" cy="484665"/>
      </dsp:txXfrm>
    </dsp:sp>
    <dsp:sp modelId="{316A2E97-E1D2-4F07-8ECF-CAC7DC79CECC}">
      <dsp:nvSpPr>
        <dsp:cNvPr id="0" name=""/>
        <dsp:cNvSpPr/>
      </dsp:nvSpPr>
      <dsp:spPr>
        <a:xfrm>
          <a:off x="0" y="2200732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市场分析</a:t>
          </a:r>
          <a:endParaRPr lang="en-US" altLang="zh-CN" sz="2400" b="1" kern="1200" dirty="0">
            <a:latin typeface="黑体" pitchFamily="49" charset="-122"/>
            <a:ea typeface="黑体" pitchFamily="49" charset="-122"/>
          </a:endParaRPr>
        </a:p>
      </dsp:txBody>
      <dsp:txXfrm>
        <a:off x="26219" y="2226951"/>
        <a:ext cx="4412058" cy="484665"/>
      </dsp:txXfrm>
    </dsp:sp>
    <dsp:sp modelId="{87FC8B0F-AFEC-4D85-AD4C-0034F11FAFCC}">
      <dsp:nvSpPr>
        <dsp:cNvPr id="0" name=""/>
        <dsp:cNvSpPr/>
      </dsp:nvSpPr>
      <dsp:spPr>
        <a:xfrm>
          <a:off x="0" y="2750548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竞争分析</a:t>
          </a:r>
          <a:endParaRPr lang="en-US" altLang="zh-CN" sz="2400" b="1" kern="1200" dirty="0">
            <a:latin typeface="黑体" pitchFamily="49" charset="-122"/>
            <a:ea typeface="黑体" pitchFamily="49" charset="-122"/>
          </a:endParaRPr>
        </a:p>
      </dsp:txBody>
      <dsp:txXfrm>
        <a:off x="26219" y="2776767"/>
        <a:ext cx="4412058" cy="484665"/>
      </dsp:txXfrm>
    </dsp:sp>
    <dsp:sp modelId="{9BAD969D-5BF0-4BA6-B39D-AE6E94132E82}">
      <dsp:nvSpPr>
        <dsp:cNvPr id="0" name=""/>
        <dsp:cNvSpPr/>
      </dsp:nvSpPr>
      <dsp:spPr>
        <a:xfrm>
          <a:off x="0" y="3300363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运营状况</a:t>
          </a:r>
          <a:endParaRPr lang="en-US" altLang="zh-CN" sz="2400" b="1" kern="1200" dirty="0">
            <a:latin typeface="黑体" pitchFamily="49" charset="-122"/>
            <a:ea typeface="黑体" pitchFamily="49" charset="-122"/>
          </a:endParaRPr>
        </a:p>
      </dsp:txBody>
      <dsp:txXfrm>
        <a:off x="26219" y="3326582"/>
        <a:ext cx="4412058" cy="484665"/>
      </dsp:txXfrm>
    </dsp:sp>
    <dsp:sp modelId="{1B9A6C21-65C8-4A8D-B919-E605E2A006C2}">
      <dsp:nvSpPr>
        <dsp:cNvPr id="0" name=""/>
        <dsp:cNvSpPr/>
      </dsp:nvSpPr>
      <dsp:spPr>
        <a:xfrm>
          <a:off x="0" y="3850179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业务规划</a:t>
          </a:r>
          <a:endParaRPr lang="en-US" altLang="zh-CN" sz="2400" b="1" kern="1200" dirty="0">
            <a:latin typeface="黑体" pitchFamily="49" charset="-122"/>
            <a:ea typeface="黑体" pitchFamily="49" charset="-122"/>
          </a:endParaRPr>
        </a:p>
      </dsp:txBody>
      <dsp:txXfrm>
        <a:off x="26219" y="3876398"/>
        <a:ext cx="4412058" cy="484665"/>
      </dsp:txXfrm>
    </dsp:sp>
    <dsp:sp modelId="{3324E9CC-F881-4C17-9E67-60DB3F261034}">
      <dsp:nvSpPr>
        <dsp:cNvPr id="0" name=""/>
        <dsp:cNvSpPr/>
      </dsp:nvSpPr>
      <dsp:spPr>
        <a:xfrm>
          <a:off x="0" y="4399995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预测及里程碑</a:t>
          </a:r>
          <a:endParaRPr lang="en-US" altLang="zh-CN" sz="2400" b="1" kern="1200" dirty="0">
            <a:latin typeface="黑体" pitchFamily="49" charset="-122"/>
            <a:ea typeface="黑体" pitchFamily="49" charset="-122"/>
          </a:endParaRPr>
        </a:p>
      </dsp:txBody>
      <dsp:txXfrm>
        <a:off x="26219" y="4426214"/>
        <a:ext cx="4412058" cy="484665"/>
      </dsp:txXfrm>
    </dsp:sp>
    <dsp:sp modelId="{EF8F3E52-F16F-441E-B7F7-B9AB59D9C5FC}">
      <dsp:nvSpPr>
        <dsp:cNvPr id="0" name=""/>
        <dsp:cNvSpPr/>
      </dsp:nvSpPr>
      <dsp:spPr>
        <a:xfrm>
          <a:off x="0" y="4949810"/>
          <a:ext cx="4464496" cy="53710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>
              <a:latin typeface="黑体" pitchFamily="49" charset="-122"/>
              <a:ea typeface="黑体" pitchFamily="49" charset="-122"/>
            </a:rPr>
            <a:t>融资计划</a:t>
          </a:r>
          <a:endParaRPr lang="en-US" altLang="zh-CN" sz="2400" b="1" kern="1200" dirty="0">
            <a:latin typeface="黑体" pitchFamily="49" charset="-122"/>
            <a:ea typeface="黑体" pitchFamily="49" charset="-122"/>
          </a:endParaRPr>
        </a:p>
      </dsp:txBody>
      <dsp:txXfrm>
        <a:off x="26219" y="4976029"/>
        <a:ext cx="4412058" cy="484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B8D255-EAE3-4815-B29A-EF4C0F50F249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29478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5"/>
          </p:nvPr>
        </p:nvSpPr>
        <p:spPr>
          <a:xfrm>
            <a:off x="3773488" y="9339263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8B883-118D-4857-AC1D-5F63C66CE77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2921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pact" pitchFamily="34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By </a:t>
            </a:r>
            <a:r>
              <a:rPr lang="zh-CN" altLang="en-US" dirty="0"/>
              <a:t>段斌</a:t>
            </a:r>
            <a:endParaRPr lang="zh-CN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8819C-5785-44D8-88E9-4717A2AAF60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 userDrawn="1"/>
        </p:nvCxnSpPr>
        <p:spPr>
          <a:xfrm>
            <a:off x="0" y="714375"/>
            <a:ext cx="9144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25344"/>
            <a:ext cx="2895600" cy="324272"/>
          </a:xfrm>
        </p:spPr>
        <p:txBody>
          <a:bodyPr/>
          <a:lstStyle>
            <a:lvl1pPr>
              <a:defRPr sz="1600">
                <a:solidFill>
                  <a:schemeClr val="bg1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pPr>
              <a:defRPr/>
            </a:pPr>
            <a:r>
              <a:rPr lang="en-US" altLang="zh-CN" dirty="0"/>
              <a:t>By </a:t>
            </a:r>
            <a:r>
              <a:rPr lang="zh-CN" altLang="en-US" dirty="0"/>
              <a:t>段斌</a:t>
            </a:r>
            <a:endParaRPr lang="zh-CN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C98C8-A4D0-41D0-8E74-386817B98237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89104"/>
            <a:ext cx="3103984" cy="32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>
                <a:solidFill>
                  <a:schemeClr val="bg1">
                    <a:lumMod val="75000"/>
                  </a:schemeClr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pPr>
              <a:defRPr/>
            </a:pPr>
            <a:r>
              <a:rPr lang="en-US" altLang="zh-CN" dirty="0"/>
              <a:t>By </a:t>
            </a:r>
            <a:r>
              <a:rPr lang="zh-CN" altLang="en-US" dirty="0"/>
              <a:t>段斌</a:t>
            </a:r>
            <a:endParaRPr lang="zh-CN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fld id="{0A77E2FB-6678-4964-99D6-CC7C291FB3E9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1" r:id="rId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2188021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</a:rPr>
              <a:t>商业计划书</a:t>
            </a:r>
            <a:endParaRPr kumimoji="0" lang="en-US" altLang="zh-CN" sz="4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黑体" pitchFamily="49" charset="-122"/>
              <a:ea typeface="黑体" pitchFamily="49" charset="-12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黑体" pitchFamily="49" charset="-122"/>
                <a:ea typeface="黑体" pitchFamily="49" charset="-122"/>
              </a:rPr>
              <a:t>（建议模板）</a:t>
            </a:r>
            <a:endParaRPr kumimoji="0" lang="en-GB" altLang="zh-CN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业务规划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71287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未来</a:t>
            </a:r>
            <a:r>
              <a:rPr lang="en-US" altLang="zh-CN" dirty="0">
                <a:solidFill>
                  <a:schemeClr val="bg1"/>
                </a:solidFill>
              </a:rPr>
              <a:t>2~3</a:t>
            </a:r>
            <a:r>
              <a:rPr lang="zh-CN" altLang="en-US" dirty="0">
                <a:solidFill>
                  <a:schemeClr val="bg1"/>
                </a:solidFill>
              </a:rPr>
              <a:t>年的业务规划，包括产品，开发，推广等关键要素，计划实现的目标等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以时间表的方式表现，并标注里程碑节点</a:t>
            </a:r>
            <a:endParaRPr lang="en-US" altLang="zh-C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财务预测及里程碑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未来</a:t>
            </a:r>
            <a:r>
              <a:rPr lang="en-US" altLang="zh-CN" dirty="0">
                <a:solidFill>
                  <a:schemeClr val="bg1"/>
                </a:solidFill>
              </a:rPr>
              <a:t>18</a:t>
            </a:r>
            <a:r>
              <a:rPr lang="zh-CN" altLang="en-US" dirty="0">
                <a:solidFill>
                  <a:schemeClr val="bg1"/>
                </a:solidFill>
              </a:rPr>
              <a:t>个月到</a:t>
            </a:r>
            <a:r>
              <a:rPr lang="en-US" altLang="zh-CN" dirty="0">
                <a:solidFill>
                  <a:schemeClr val="bg1"/>
                </a:solidFill>
              </a:rPr>
              <a:t>3</a:t>
            </a:r>
            <a:r>
              <a:rPr lang="zh-CN" altLang="en-US" dirty="0">
                <a:solidFill>
                  <a:schemeClr val="bg1"/>
                </a:solidFill>
              </a:rPr>
              <a:t>年的财务预测，考虑投资进入的状况对财务的影响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财务数据增长的核心驱动力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里程碑事件及时间点</a:t>
            </a:r>
            <a:endParaRPr lang="en-US" altLang="zh-C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融资计划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期望融资额度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出让股份比例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融资后使用计划：按使用范围计划资金投放比例</a:t>
            </a:r>
            <a:endParaRPr lang="en-US" altLang="zh-C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>
          <a:xfrm>
            <a:off x="2848272" y="2276475"/>
            <a:ext cx="7772400" cy="1944688"/>
          </a:xfrm>
        </p:spPr>
        <p:txBody>
          <a:bodyPr/>
          <a:lstStyle/>
          <a:p>
            <a:r>
              <a:rPr lang="en-US" altLang="zh-CN" sz="4800" dirty="0">
                <a:solidFill>
                  <a:schemeClr val="bg1"/>
                </a:solidFill>
                <a:ea typeface="宋体" pitchFamily="2" charset="-122"/>
              </a:rPr>
              <a:t>Thanks </a:t>
            </a:r>
            <a:r>
              <a:rPr lang="zh-CN" altLang="en-US" sz="4800" dirty="0">
                <a:solidFill>
                  <a:schemeClr val="bg1"/>
                </a:solidFill>
                <a:ea typeface="宋体" pitchFamily="2" charset="-122"/>
              </a:rPr>
              <a:t>！</a:t>
            </a:r>
            <a:endParaRPr lang="zh-CN" altLang="en-US" sz="200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22531" name="标题 1"/>
          <p:cNvSpPr txBox="1">
            <a:spLocks/>
          </p:cNvSpPr>
          <p:nvPr/>
        </p:nvSpPr>
        <p:spPr bwMode="auto">
          <a:xfrm>
            <a:off x="2627609" y="3429000"/>
            <a:ext cx="77724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altLang="zh-CN" sz="2000" dirty="0">
              <a:solidFill>
                <a:srgbClr val="FF0000"/>
              </a:solidFill>
              <a:ea typeface="宋体" pitchFamily="2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4499992" y="3644900"/>
            <a:ext cx="4644008" cy="124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目录</a:t>
            </a:r>
          </a:p>
        </p:txBody>
      </p:sp>
      <p:graphicFrame>
        <p:nvGraphicFramePr>
          <p:cNvPr id="4" name="图示 3"/>
          <p:cNvGraphicFramePr/>
          <p:nvPr/>
        </p:nvGraphicFramePr>
        <p:xfrm>
          <a:off x="2464958" y="1124744"/>
          <a:ext cx="4464496" cy="548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项目亮点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一句话解释项目的本质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提炼项目的亮点，总结核心优势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最直观的打动投资人，</a:t>
            </a:r>
            <a:r>
              <a:rPr lang="en-US" altLang="zh-CN" dirty="0">
                <a:solidFill>
                  <a:schemeClr val="bg1"/>
                </a:solidFill>
              </a:rPr>
              <a:t>30</a:t>
            </a:r>
            <a:r>
              <a:rPr lang="zh-CN" altLang="en-US" dirty="0">
                <a:solidFill>
                  <a:schemeClr val="bg1"/>
                </a:solidFill>
              </a:rPr>
              <a:t>秒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团队介绍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创始人介绍，主要工作经历及业绩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核心团队介绍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所持股份比例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我们的创业故事：缘起，过程，愿景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产品和服务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介绍技术、产品和服务：清晰，精准。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我们是做什么的，产品是什么，服务有哪些，目标用户群是谁，如何运营和营销等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商业模式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71287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商业模式：我们如何获得收入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客户是谁，金主是谁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资金流如何流转，账期如何，是否在交易环节里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盈利模式怎样</a:t>
            </a:r>
            <a:endParaRPr lang="en-US" altLang="zh-C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市场分析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市场潜力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所在市场定位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市场份额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市场增长率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市场内领先公司情况</a:t>
            </a:r>
            <a:endParaRPr lang="en-US" altLang="zh-C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竞争分析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主要竞争对手列举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与对手的对比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altLang="zh-CN" dirty="0">
                <a:solidFill>
                  <a:schemeClr val="bg1"/>
                </a:solidFill>
              </a:rPr>
              <a:t>SWOT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44624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  <a:cs typeface="Times New Roman"/>
              </a:rPr>
              <a:t>运营状况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268760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业务的经营状况及相应的数据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增长状况，发展速度等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市场推广与营销手段，效果等</a:t>
            </a:r>
            <a:endParaRPr lang="en-US" altLang="zh-CN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CN" altLang="en-US" dirty="0">
                <a:solidFill>
                  <a:schemeClr val="bg1"/>
                </a:solidFill>
              </a:rPr>
              <a:t>市场客户及用户的反馈信息</a:t>
            </a:r>
            <a:endParaRPr lang="en-US" altLang="zh-C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new style">
  <a:themeElements>
    <a:clrScheme name="new sty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w style">
      <a:majorFont>
        <a:latin typeface="Impact"/>
        <a:ea typeface=""/>
        <a:cs typeface="Times New Roman"/>
      </a:majorFont>
      <a:minorFont>
        <a:latin typeface="Impact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sty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sty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sty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Settings\andy\Application Data\Microsoft\Templates\new style.pot</Template>
  <TotalTime>9150</TotalTime>
  <Words>302</Words>
  <Application>Microsoft Office PowerPoint</Application>
  <PresentationFormat>全屏显示(4:3)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黑体</vt:lpstr>
      <vt:lpstr>Impact</vt:lpstr>
      <vt:lpstr>Wingdings</vt:lpstr>
      <vt:lpstr>new style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Thanks 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AU</dc:creator>
  <cp:lastModifiedBy>Eric</cp:lastModifiedBy>
  <cp:revision>575</cp:revision>
  <dcterms:created xsi:type="dcterms:W3CDTF">2003-11-17T18:24:49Z</dcterms:created>
  <dcterms:modified xsi:type="dcterms:W3CDTF">2021-04-21T02:41:07Z</dcterms:modified>
</cp:coreProperties>
</file>